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8"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8F380581-FBFF-4417-B128-595D6730CE03}" type="datetimeFigureOut">
              <a:rPr lang="en-US" smtClean="0"/>
              <a:pPr/>
              <a:t>9/19/2020</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30326BB7-33E3-4E69-B89B-2A301622E8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64540" y="2824670"/>
            <a:ext cx="7614919" cy="209804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675E47"/>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sz="3200" b="0" i="0">
                <a:solidFill>
                  <a:srgbClr val="2F2B2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675E47"/>
                </a:solidFill>
                <a:latin typeface="Cambria"/>
                <a:cs typeface="Cambria"/>
              </a:defRPr>
            </a:lvl1pPr>
          </a:lstStyle>
          <a:p>
            <a:endParaRPr/>
          </a:p>
        </p:txBody>
      </p:sp>
      <p:sp>
        <p:nvSpPr>
          <p:cNvPr id="3" name="Holder 3"/>
          <p:cNvSpPr>
            <a:spLocks noGrp="1"/>
          </p:cNvSpPr>
          <p:nvPr>
            <p:ph sz="half" idx="2"/>
          </p:nvPr>
        </p:nvSpPr>
        <p:spPr>
          <a:xfrm>
            <a:off x="650240" y="1543811"/>
            <a:ext cx="3364865" cy="3614420"/>
          </a:xfrm>
          <a:prstGeom prst="rect">
            <a:avLst/>
          </a:prstGeom>
        </p:spPr>
        <p:txBody>
          <a:bodyPr wrap="square" lIns="0" tIns="0" rIns="0" bIns="0">
            <a:spAutoFit/>
          </a:bodyPr>
          <a:lstStyle>
            <a:lvl1pPr>
              <a:defRPr sz="2800" b="0" i="0">
                <a:solidFill>
                  <a:srgbClr val="2F2B20"/>
                </a:solidFill>
                <a:latin typeface="Calibri"/>
                <a:cs typeface="Calibri"/>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0" i="0">
                <a:solidFill>
                  <a:srgbClr val="675E47"/>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9/19/2020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3999" cy="6857999"/>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8458200" y="0"/>
            <a:ext cx="685800" cy="6858000"/>
          </a:xfrm>
          <a:custGeom>
            <a:avLst/>
            <a:gdLst/>
            <a:ahLst/>
            <a:cxnLst/>
            <a:rect l="l" t="t" r="r" b="b"/>
            <a:pathLst>
              <a:path w="685800" h="6858000">
                <a:moveTo>
                  <a:pt x="685800" y="6172200"/>
                </a:moveTo>
                <a:lnTo>
                  <a:pt x="0" y="6172200"/>
                </a:lnTo>
                <a:lnTo>
                  <a:pt x="0" y="6858000"/>
                </a:lnTo>
                <a:lnTo>
                  <a:pt x="685800" y="6858000"/>
                </a:lnTo>
                <a:lnTo>
                  <a:pt x="685800" y="6172200"/>
                </a:lnTo>
                <a:close/>
              </a:path>
              <a:path w="685800" h="6858000">
                <a:moveTo>
                  <a:pt x="685800" y="0"/>
                </a:moveTo>
                <a:lnTo>
                  <a:pt x="0" y="0"/>
                </a:lnTo>
                <a:lnTo>
                  <a:pt x="0" y="5486400"/>
                </a:lnTo>
                <a:lnTo>
                  <a:pt x="685800" y="5486400"/>
                </a:lnTo>
                <a:lnTo>
                  <a:pt x="685800" y="0"/>
                </a:lnTo>
                <a:close/>
              </a:path>
            </a:pathLst>
          </a:custGeom>
          <a:solidFill>
            <a:srgbClr val="675E47"/>
          </a:solidFill>
        </p:spPr>
        <p:txBody>
          <a:bodyPr wrap="square" lIns="0" tIns="0" rIns="0" bIns="0" rtlCol="0"/>
          <a:lstStyle/>
          <a:p>
            <a:endParaRPr/>
          </a:p>
        </p:txBody>
      </p:sp>
      <p:sp>
        <p:nvSpPr>
          <p:cNvPr id="18" name="bg object 18"/>
          <p:cNvSpPr/>
          <p:nvPr/>
        </p:nvSpPr>
        <p:spPr>
          <a:xfrm>
            <a:off x="8458200" y="5486400"/>
            <a:ext cx="685800" cy="685800"/>
          </a:xfrm>
          <a:custGeom>
            <a:avLst/>
            <a:gdLst/>
            <a:ahLst/>
            <a:cxnLst/>
            <a:rect l="l" t="t" r="r" b="b"/>
            <a:pathLst>
              <a:path w="685800" h="685800">
                <a:moveTo>
                  <a:pt x="685800" y="0"/>
                </a:moveTo>
                <a:lnTo>
                  <a:pt x="0" y="0"/>
                </a:lnTo>
                <a:lnTo>
                  <a:pt x="0" y="685800"/>
                </a:lnTo>
                <a:lnTo>
                  <a:pt x="685800" y="685800"/>
                </a:lnTo>
                <a:lnTo>
                  <a:pt x="685800" y="0"/>
                </a:lnTo>
                <a:close/>
              </a:path>
            </a:pathLst>
          </a:custGeom>
          <a:solidFill>
            <a:srgbClr val="A9A57C"/>
          </a:solidFill>
        </p:spPr>
        <p:txBody>
          <a:bodyPr wrap="square" lIns="0" tIns="0" rIns="0" bIns="0" rtlCol="0"/>
          <a:lstStyle/>
          <a:p>
            <a:endParaRPr/>
          </a:p>
        </p:txBody>
      </p:sp>
      <p:sp>
        <p:nvSpPr>
          <p:cNvPr id="2" name="Holder 2"/>
          <p:cNvSpPr>
            <a:spLocks noGrp="1"/>
          </p:cNvSpPr>
          <p:nvPr>
            <p:ph type="title"/>
          </p:nvPr>
        </p:nvSpPr>
        <p:spPr>
          <a:xfrm>
            <a:off x="535940" y="119697"/>
            <a:ext cx="7258050" cy="1424940"/>
          </a:xfrm>
          <a:prstGeom prst="rect">
            <a:avLst/>
          </a:prstGeom>
        </p:spPr>
        <p:txBody>
          <a:bodyPr wrap="square" lIns="0" tIns="0" rIns="0" bIns="0">
            <a:spAutoFit/>
          </a:bodyPr>
          <a:lstStyle>
            <a:lvl1pPr>
              <a:defRPr sz="4100" b="0" i="0">
                <a:solidFill>
                  <a:srgbClr val="675E47"/>
                </a:solidFill>
                <a:latin typeface="Cambria"/>
                <a:cs typeface="Cambria"/>
              </a:defRPr>
            </a:lvl1pPr>
          </a:lstStyle>
          <a:p>
            <a:endParaRPr/>
          </a:p>
        </p:txBody>
      </p:sp>
      <p:sp>
        <p:nvSpPr>
          <p:cNvPr id="3" name="Holder 3"/>
          <p:cNvSpPr>
            <a:spLocks noGrp="1"/>
          </p:cNvSpPr>
          <p:nvPr>
            <p:ph type="body" idx="1"/>
          </p:nvPr>
        </p:nvSpPr>
        <p:spPr>
          <a:xfrm>
            <a:off x="650240" y="1511300"/>
            <a:ext cx="7289800" cy="4508500"/>
          </a:xfrm>
          <a:prstGeom prst="rect">
            <a:avLst/>
          </a:prstGeom>
        </p:spPr>
        <p:txBody>
          <a:bodyPr wrap="square" lIns="0" tIns="0" rIns="0" bIns="0">
            <a:spAutoFit/>
          </a:bodyPr>
          <a:lstStyle>
            <a:lvl1pPr>
              <a:defRPr sz="3200" b="0" i="0">
                <a:solidFill>
                  <a:srgbClr val="2F2B20"/>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9/19/2020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4540" y="1600200"/>
            <a:ext cx="7465060" cy="2080057"/>
          </a:xfrm>
          <a:prstGeom prst="rect">
            <a:avLst/>
          </a:prstGeom>
        </p:spPr>
        <p:txBody>
          <a:bodyPr vert="horz" wrap="square" lIns="0" tIns="596900" rIns="0" bIns="0" rtlCol="0">
            <a:spAutoFit/>
          </a:bodyPr>
          <a:lstStyle/>
          <a:p>
            <a:pPr marL="12700" algn="ctr">
              <a:lnSpc>
                <a:spcPct val="100000"/>
              </a:lnSpc>
              <a:spcBef>
                <a:spcPts val="4700"/>
              </a:spcBef>
            </a:pPr>
            <a:r>
              <a:rPr lang="en-US" sz="4800" dirty="0" smtClean="0"/>
              <a:t>Communication Theory and Mass Media Research</a:t>
            </a:r>
            <a:endParaRPr sz="4800">
              <a:latin typeface="Cambria"/>
              <a:cs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Post Positivism</a:t>
            </a:r>
            <a:endParaRPr sz="3600"/>
          </a:p>
        </p:txBody>
      </p:sp>
      <p:sp>
        <p:nvSpPr>
          <p:cNvPr id="3" name="object 3"/>
          <p:cNvSpPr txBox="1"/>
          <p:nvPr/>
        </p:nvSpPr>
        <p:spPr>
          <a:xfrm>
            <a:off x="685800" y="1066800"/>
            <a:ext cx="7503162" cy="5429050"/>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Cautious reliance on the scientific method defines </a:t>
            </a:r>
            <a:r>
              <a:rPr lang="en-US" sz="3200" spc="-15" dirty="0" err="1" smtClean="0">
                <a:solidFill>
                  <a:srgbClr val="2F2B20"/>
                </a:solidFill>
                <a:cs typeface="Calibri"/>
              </a:rPr>
              <a:t>postpositivism’s</a:t>
            </a:r>
            <a:r>
              <a:rPr lang="en-US" sz="3200" spc="-15" dirty="0" smtClean="0">
                <a:solidFill>
                  <a:srgbClr val="2F2B20"/>
                </a:solidFill>
                <a:cs typeface="Calibri"/>
              </a:rPr>
              <a:t> axiology— the objectivity inherent in the application of the scientific method keeps researchers’ and theorists’ values out of the search for knowledge (as much as is possible).</a:t>
            </a:r>
          </a:p>
          <a:p>
            <a:pPr marL="241300" marR="5080" indent="-228600" algn="just">
              <a:lnSpc>
                <a:spcPct val="100099"/>
              </a:lnSpc>
              <a:spcBef>
                <a:spcPts val="95"/>
              </a:spcBef>
              <a:buClr>
                <a:srgbClr val="A9A57C"/>
              </a:buClr>
              <a:buFont typeface="Arial"/>
              <a:buChar char="•"/>
              <a:tabLst>
                <a:tab pos="241300" algn="l"/>
              </a:tabLst>
            </a:pPr>
            <a:r>
              <a:rPr lang="en-US" sz="3200" spc="-15" dirty="0" err="1" smtClean="0">
                <a:solidFill>
                  <a:srgbClr val="2F2B20"/>
                </a:solidFill>
                <a:cs typeface="Calibri"/>
              </a:rPr>
              <a:t>Postpositivist</a:t>
            </a:r>
            <a:r>
              <a:rPr lang="en-US" sz="3200" spc="-15" dirty="0" smtClean="0">
                <a:solidFill>
                  <a:srgbClr val="2F2B20"/>
                </a:solidFill>
                <a:cs typeface="Calibri"/>
              </a:rPr>
              <a:t> communication theory, then, is theory developed through a system of inquiry that resembles as much as possible the rules and practices of what we traditionally understand as science.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Hermeneutic theory </a:t>
            </a:r>
            <a:endParaRPr sz="3600"/>
          </a:p>
        </p:txBody>
      </p:sp>
      <p:sp>
        <p:nvSpPr>
          <p:cNvPr id="3" name="object 3"/>
          <p:cNvSpPr txBox="1"/>
          <p:nvPr/>
        </p:nvSpPr>
        <p:spPr>
          <a:xfrm>
            <a:off x="685800" y="1066800"/>
            <a:ext cx="7503162" cy="5467522"/>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But many communication theorists do not want to explain, predict, and control social behavior.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Their goal is to understand how and why that behavior occurs in the social world.</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This hermeneutic theory is the study of understanding, especially through the systematic interpretation of actions or texts.</a:t>
            </a:r>
            <a:endParaRPr lang="en-US" sz="3200" spc="-15" smtClean="0">
              <a:solidFill>
                <a:srgbClr val="2F2B20"/>
              </a:solidFill>
              <a:cs typeface="Calibri"/>
            </a:endParaRPr>
          </a:p>
          <a:p>
            <a:pPr marL="241300" marR="5080" indent="-228600" algn="just">
              <a:lnSpc>
                <a:spcPct val="100099"/>
              </a:lnSpc>
              <a:spcBef>
                <a:spcPts val="95"/>
              </a:spcBef>
              <a:buClr>
                <a:srgbClr val="A9A57C"/>
              </a:buClr>
              <a:buFont typeface="Arial"/>
              <a:buChar char="•"/>
              <a:tabLst>
                <a:tab pos="241300" algn="l"/>
              </a:tabLst>
            </a:pPr>
            <a:r>
              <a:rPr lang="en-US" sz="3200" spc="-15" smtClean="0">
                <a:solidFill>
                  <a:srgbClr val="2F2B20"/>
                </a:solidFill>
                <a:cs typeface="Calibri"/>
              </a:rPr>
              <a:t>Hermeneutics </a:t>
            </a:r>
            <a:r>
              <a:rPr lang="en-US" sz="3200" spc="-15" dirty="0" smtClean="0">
                <a:solidFill>
                  <a:srgbClr val="2F2B20"/>
                </a:solidFill>
                <a:cs typeface="Calibri"/>
              </a:rPr>
              <a:t>originally began as the study or interpretation of the Bible and other sacred works.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Hermeneutic theory </a:t>
            </a:r>
            <a:endParaRPr sz="3600"/>
          </a:p>
        </p:txBody>
      </p:sp>
      <p:sp>
        <p:nvSpPr>
          <p:cNvPr id="3" name="object 3"/>
          <p:cNvSpPr txBox="1"/>
          <p:nvPr/>
        </p:nvSpPr>
        <p:spPr>
          <a:xfrm>
            <a:off x="685800" y="1066800"/>
            <a:ext cx="7503162" cy="5564985"/>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As it evolved over the last two centuries, it maintained its commitment to the examination of “objectifications of the mind” (Burrell and Morgan, 1979, p. 236), or what Miller calls “social creations” (2005, p. 52).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Just as the Bible was the “objectification” of early Christian culture, and those who wanted to understand that culture would study that text, most modern applications of hermeneutics are likewise focused on understanding the culture of the users of a specific text.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Hermeneutic theory </a:t>
            </a:r>
            <a:endParaRPr sz="3600"/>
          </a:p>
        </p:txBody>
      </p:sp>
      <p:sp>
        <p:nvSpPr>
          <p:cNvPr id="3" name="object 3"/>
          <p:cNvSpPr txBox="1"/>
          <p:nvPr/>
        </p:nvSpPr>
        <p:spPr>
          <a:xfrm>
            <a:off x="685800" y="1066800"/>
            <a:ext cx="7503162" cy="5577809"/>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There are different forms of hermeneutic theory.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For example, social hermeneutics has as its goal the understanding of how those in an observed social situation interpret their own lot in that situation.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As ethnographer Michael </a:t>
            </a:r>
            <a:r>
              <a:rPr lang="en-US" sz="3000" spc="-15" dirty="0" err="1" smtClean="0">
                <a:solidFill>
                  <a:srgbClr val="2F2B20"/>
                </a:solidFill>
                <a:cs typeface="Calibri"/>
              </a:rPr>
              <a:t>Moerman</a:t>
            </a:r>
            <a:r>
              <a:rPr lang="en-US" sz="3000" spc="-15" dirty="0" smtClean="0">
                <a:solidFill>
                  <a:srgbClr val="2F2B20"/>
                </a:solidFill>
                <a:cs typeface="Calibri"/>
              </a:rPr>
              <a:t> explained, social hermeneutic theory tries to understand how events “in the alien world make sense to the aliens, how their way of life coheres and has meaning and value for the people who live it” (1992, p. 23).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Hermeneutic theory </a:t>
            </a:r>
            <a:endParaRPr sz="3600"/>
          </a:p>
        </p:txBody>
      </p:sp>
      <p:sp>
        <p:nvSpPr>
          <p:cNvPr id="3" name="object 3"/>
          <p:cNvSpPr txBox="1"/>
          <p:nvPr/>
        </p:nvSpPr>
        <p:spPr>
          <a:xfrm>
            <a:off x="685800" y="1066800"/>
            <a:ext cx="7503162" cy="5639364"/>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Another branch of hermeneutics looks for hidden or deep meaning in people’s interpretation of different symbol systems—for example, in media texts. </a:t>
            </a:r>
          </a:p>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As you might have guessed from these descriptions, hermeneutic theory is sometimes referred to as interpretive theory.</a:t>
            </a:r>
          </a:p>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Another important idea embedded in these descriptions is that any text, any product of social interaction—a movie, the president’s State of the Union Address, a series of Twitter tweets, a conversation between a soap opera hero and heroine— can be a source of understanding.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Hermeneutic theory </a:t>
            </a:r>
            <a:endParaRPr sz="3600"/>
          </a:p>
        </p:txBody>
      </p:sp>
      <p:sp>
        <p:nvSpPr>
          <p:cNvPr id="3" name="object 3"/>
          <p:cNvSpPr txBox="1"/>
          <p:nvPr/>
        </p:nvSpPr>
        <p:spPr>
          <a:xfrm>
            <a:off x="685800" y="1066800"/>
            <a:ext cx="7503162" cy="6026650"/>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The ontology of hermeneutic theory says that there is no truly “real,” measurable social reality. Instead, “people construct an image of reality based on their own preferences and prejudices and their interactions with others, and this is as true of scientists as it is of everyone else in the social world” (</a:t>
            </a:r>
            <a:r>
              <a:rPr lang="en-US" sz="3000" spc="-15" dirty="0" err="1" smtClean="0">
                <a:solidFill>
                  <a:srgbClr val="2F2B20"/>
                </a:solidFill>
                <a:cs typeface="Calibri"/>
              </a:rPr>
              <a:t>Schutt</a:t>
            </a:r>
            <a:r>
              <a:rPr lang="en-US" sz="3000" spc="-15" dirty="0" smtClean="0">
                <a:solidFill>
                  <a:srgbClr val="2F2B20"/>
                </a:solidFill>
                <a:cs typeface="Calibri"/>
              </a:rPr>
              <a:t>, 2009, p. 92).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As such, hermeneutic theory’s epistemology, how knowledge is advanced, relies on the subjective interaction between the observer (the researcher or theorist) and his or her community.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Hermeneutic theory </a:t>
            </a:r>
            <a:endParaRPr sz="3600"/>
          </a:p>
        </p:txBody>
      </p:sp>
      <p:sp>
        <p:nvSpPr>
          <p:cNvPr id="3" name="object 3"/>
          <p:cNvSpPr txBox="1"/>
          <p:nvPr/>
        </p:nvSpPr>
        <p:spPr>
          <a:xfrm>
            <a:off x="685800" y="1066800"/>
            <a:ext cx="7503162" cy="4192814"/>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 Put another way, knowledge is local; that is, it is specific to the interaction of the knower and the known.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Naturally, then, the axiology of hermeneutic theory embraces, rather than limits, the influence of researcher and theorist values.</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Personal and professional values, according to Katherine Miller, are a “lens through which social phenomena are observed” (2005, p. 58).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Hermeneutic theory </a:t>
            </a:r>
            <a:endParaRPr sz="3600"/>
          </a:p>
        </p:txBody>
      </p:sp>
      <p:sp>
        <p:nvSpPr>
          <p:cNvPr id="3" name="object 3"/>
          <p:cNvSpPr txBox="1"/>
          <p:nvPr/>
        </p:nvSpPr>
        <p:spPr>
          <a:xfrm>
            <a:off x="685800" y="1066800"/>
            <a:ext cx="7503162" cy="3243837"/>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A researcher interested in understanding teens’ interpretations of social networking websites like </a:t>
            </a:r>
            <a:r>
              <a:rPr lang="en-US" sz="3000" spc="-15" dirty="0" err="1" smtClean="0">
                <a:solidFill>
                  <a:srgbClr val="2F2B20"/>
                </a:solidFill>
                <a:cs typeface="Calibri"/>
              </a:rPr>
              <a:t>Facebook</a:t>
            </a:r>
            <a:r>
              <a:rPr lang="en-US" sz="3000" spc="-15" dirty="0" smtClean="0">
                <a:solidFill>
                  <a:srgbClr val="2F2B20"/>
                </a:solidFill>
                <a:cs typeface="Calibri"/>
              </a:rPr>
              <a:t>, or one who is curious about meaning-making that occurs in the exchange of information among teen fans of an online simulation game, would rely on hermeneutic theory.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Critical Theory</a:t>
            </a:r>
            <a:endParaRPr sz="3600"/>
          </a:p>
        </p:txBody>
      </p:sp>
      <p:sp>
        <p:nvSpPr>
          <p:cNvPr id="3" name="object 3"/>
          <p:cNvSpPr txBox="1"/>
          <p:nvPr/>
        </p:nvSpPr>
        <p:spPr>
          <a:xfrm>
            <a:off x="762000" y="838300"/>
            <a:ext cx="7503162" cy="6095900"/>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There are still other scholars who do not want explanation, prediction, and control of the social world. </a:t>
            </a:r>
          </a:p>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Nor do they seek understanding of the social world as the ultimate goal for their work. </a:t>
            </a:r>
          </a:p>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They start from the assumption that some aspects of the social world are deeply flawed and in need of transformation. </a:t>
            </a:r>
          </a:p>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Their aim is to gain knowledge of that social world so they can change it. </a:t>
            </a:r>
          </a:p>
          <a:p>
            <a:pPr marL="241300" marR="5080" indent="-228600" algn="just">
              <a:lnSpc>
                <a:spcPct val="100099"/>
              </a:lnSpc>
              <a:spcBef>
                <a:spcPts val="95"/>
              </a:spcBef>
              <a:buClr>
                <a:srgbClr val="A9A57C"/>
              </a:buClr>
              <a:buFont typeface="Arial"/>
              <a:buChar char="•"/>
              <a:tabLst>
                <a:tab pos="241300" algn="l"/>
              </a:tabLst>
            </a:pPr>
            <a:r>
              <a:rPr lang="en-US" sz="2800" spc="-15" dirty="0" smtClean="0">
                <a:solidFill>
                  <a:srgbClr val="2F2B20"/>
                </a:solidFill>
                <a:cs typeface="Calibri"/>
              </a:rPr>
              <a:t>This goal is inherently political because it challenges existing ways of organizing the social world and the people and institutions that exercise power in it.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Critical Theory</a:t>
            </a:r>
            <a:endParaRPr sz="3600"/>
          </a:p>
        </p:txBody>
      </p:sp>
      <p:sp>
        <p:nvSpPr>
          <p:cNvPr id="3" name="object 3"/>
          <p:cNvSpPr txBox="1"/>
          <p:nvPr/>
        </p:nvSpPr>
        <p:spPr>
          <a:xfrm>
            <a:off x="685800" y="1066800"/>
            <a:ext cx="7503162" cy="4205638"/>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Critical theory is openly political (therefore its axiology is aggressively value-laden).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It assumes that by reorganizing society, we can give priority to the most important human values.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Critical theorists study inequality and oppression.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Their theories do more than observe, describe, or interpret; they criticize.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726440"/>
          </a:xfrm>
          <a:prstGeom prst="rect">
            <a:avLst/>
          </a:prstGeom>
        </p:spPr>
        <p:txBody>
          <a:bodyPr vert="horz" wrap="square" lIns="0" tIns="12700" rIns="0" bIns="0" rtlCol="0">
            <a:spAutoFit/>
          </a:bodyPr>
          <a:lstStyle/>
          <a:p>
            <a:pPr marL="12700">
              <a:lnSpc>
                <a:spcPct val="100000"/>
              </a:lnSpc>
              <a:spcBef>
                <a:spcPts val="100"/>
              </a:spcBef>
            </a:pPr>
            <a:r>
              <a:rPr lang="en-US" sz="4600" spc="-105" dirty="0" smtClean="0"/>
              <a:t>Mass Communication Theory</a:t>
            </a:r>
            <a:endParaRPr sz="4600"/>
          </a:p>
        </p:txBody>
      </p:sp>
      <p:sp>
        <p:nvSpPr>
          <p:cNvPr id="3" name="object 3"/>
          <p:cNvSpPr txBox="1"/>
          <p:nvPr/>
        </p:nvSpPr>
        <p:spPr>
          <a:xfrm>
            <a:off x="650238" y="1543811"/>
            <a:ext cx="7503162" cy="2474395"/>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Some of the theories reviewed are grand; they try to explain entire media systems and their role in society.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Others are very small and provide narrower insight into specific uses or effects of media</a:t>
            </a:r>
            <a:endParaRPr sz="320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Critical Theory</a:t>
            </a:r>
            <a:endParaRPr sz="3600"/>
          </a:p>
        </p:txBody>
      </p:sp>
      <p:sp>
        <p:nvSpPr>
          <p:cNvPr id="3" name="object 3"/>
          <p:cNvSpPr txBox="1"/>
          <p:nvPr/>
        </p:nvSpPr>
        <p:spPr>
          <a:xfrm>
            <a:off x="685800" y="1066800"/>
            <a:ext cx="7503162" cy="5103320"/>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Critical theories view “media as sites of (and weapons in) struggles over social, economic, symbolic, and political power (as well as struggles over control of, and access to, the media themselves)” (</a:t>
            </a:r>
            <a:r>
              <a:rPr lang="en-US" sz="3000" spc="-15" dirty="0" err="1" smtClean="0">
                <a:solidFill>
                  <a:srgbClr val="2F2B20"/>
                </a:solidFill>
                <a:cs typeface="Calibri"/>
              </a:rPr>
              <a:t>Meyrowitz</a:t>
            </a:r>
            <a:r>
              <a:rPr lang="en-US" sz="3000" spc="-15" dirty="0" smtClean="0">
                <a:solidFill>
                  <a:srgbClr val="2F2B20"/>
                </a:solidFill>
                <a:cs typeface="Calibri"/>
              </a:rPr>
              <a:t>, 2008, p. 642).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Critical theory’s epistemology argues that knowledge is advanced only when it serves to free people and communities from the influence of those more powerful than themselves.</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 Its ontology, however, is a bit more complex.</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Critical Theory</a:t>
            </a:r>
            <a:endParaRPr sz="3600"/>
          </a:p>
        </p:txBody>
      </p:sp>
      <p:sp>
        <p:nvSpPr>
          <p:cNvPr id="3" name="object 3"/>
          <p:cNvSpPr txBox="1"/>
          <p:nvPr/>
        </p:nvSpPr>
        <p:spPr>
          <a:xfrm>
            <a:off x="685800" y="1066800"/>
            <a:ext cx="7503162" cy="4641655"/>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According to critical theory, what is real, what is knowable, in the social world is the product of the interaction between structure (the social world’s rules, norms, and beliefs) and agency (how humans behave and interact in that world).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Reality, then, to critical theorists, is constantly being shaped and reshaped by the dialectic (the ongoing struggle or debate) between the two.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Critical Theory</a:t>
            </a:r>
            <a:endParaRPr sz="3600"/>
          </a:p>
        </p:txBody>
      </p:sp>
      <p:sp>
        <p:nvSpPr>
          <p:cNvPr id="3" name="object 3"/>
          <p:cNvSpPr txBox="1"/>
          <p:nvPr/>
        </p:nvSpPr>
        <p:spPr>
          <a:xfrm>
            <a:off x="685800" y="1066800"/>
            <a:ext cx="7503162" cy="6039474"/>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When elites control the struggle, they define reality (in other words, their control of the structure defines people’s realities).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When people are emancipated, they define reality through their behaviors and interactions (agency).</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Some critical theorists are quite troubled by what they view as the uncontrolled exercise of capitalist corporate power around the world. They see media as an essential tool employed by corporate elites to constrain how people view their social world and to limit their agency in 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a:t>
            </a:r>
            <a:r>
              <a:rPr lang="en-US" sz="3600" spc="-105" dirty="0" smtClean="0"/>
              <a:t>Normative Theory</a:t>
            </a:r>
            <a:endParaRPr sz="3600"/>
          </a:p>
        </p:txBody>
      </p:sp>
      <p:sp>
        <p:nvSpPr>
          <p:cNvPr id="3" name="object 3"/>
          <p:cNvSpPr txBox="1"/>
          <p:nvPr/>
        </p:nvSpPr>
        <p:spPr>
          <a:xfrm>
            <a:off x="685800" y="1066800"/>
            <a:ext cx="7503162" cy="4167166"/>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Social theorists see </a:t>
            </a:r>
            <a:r>
              <a:rPr lang="en-US" sz="3000" spc="-15" dirty="0" err="1" smtClean="0">
                <a:solidFill>
                  <a:srgbClr val="2F2B20"/>
                </a:solidFill>
                <a:cs typeface="Calibri"/>
              </a:rPr>
              <a:t>postpositivist</a:t>
            </a:r>
            <a:r>
              <a:rPr lang="en-US" sz="3000" spc="-15" dirty="0" smtClean="0">
                <a:solidFill>
                  <a:srgbClr val="2F2B20"/>
                </a:solidFill>
                <a:cs typeface="Calibri"/>
              </a:rPr>
              <a:t> and hermeneutic theory as representational. </a:t>
            </a:r>
            <a:endParaRPr lang="en-US" sz="3000" spc="-15" dirty="0" smtClean="0">
              <a:solidFill>
                <a:srgbClr val="2F2B20"/>
              </a:solidFill>
              <a:cs typeface="Calibri"/>
            </a:endParaRP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That </a:t>
            </a:r>
            <a:r>
              <a:rPr lang="en-US" sz="3000" spc="-15" dirty="0" smtClean="0">
                <a:solidFill>
                  <a:srgbClr val="2F2B20"/>
                </a:solidFill>
                <a:cs typeface="Calibri"/>
              </a:rPr>
              <a:t>is, they are articulations—word pictures—of some other realities (for </a:t>
            </a:r>
            <a:r>
              <a:rPr lang="en-US" sz="3000" spc="-15" dirty="0" err="1" smtClean="0">
                <a:solidFill>
                  <a:srgbClr val="2F2B20"/>
                </a:solidFill>
                <a:cs typeface="Calibri"/>
              </a:rPr>
              <a:t>postpositivists</a:t>
            </a:r>
            <a:r>
              <a:rPr lang="en-US" sz="3000" spc="-15" dirty="0" smtClean="0">
                <a:solidFill>
                  <a:srgbClr val="2F2B20"/>
                </a:solidFill>
                <a:cs typeface="Calibri"/>
              </a:rPr>
              <a:t>, those representations are </a:t>
            </a:r>
            <a:r>
              <a:rPr lang="en-US" sz="3000" spc="-15" dirty="0" err="1" smtClean="0">
                <a:solidFill>
                  <a:srgbClr val="2F2B20"/>
                </a:solidFill>
                <a:cs typeface="Calibri"/>
              </a:rPr>
              <a:t>generalizable</a:t>
            </a:r>
            <a:r>
              <a:rPr lang="en-US" sz="3000" spc="-15" dirty="0" smtClean="0">
                <a:solidFill>
                  <a:srgbClr val="2F2B20"/>
                </a:solidFill>
                <a:cs typeface="Calibri"/>
              </a:rPr>
              <a:t> across similar realities, and for interpretive theorists, these representations are local and specific</a:t>
            </a:r>
            <a:r>
              <a:rPr lang="en-US" sz="3000" spc="-15" dirty="0" smtClean="0">
                <a:solidFill>
                  <a:srgbClr val="2F2B20"/>
                </a:solidFill>
                <a:cs typeface="Calibri"/>
              </a:rPr>
              <a:t>).</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Critical </a:t>
            </a:r>
            <a:r>
              <a:rPr lang="en-US" sz="3000" spc="-15" dirty="0" smtClean="0">
                <a:solidFill>
                  <a:srgbClr val="2F2B20"/>
                </a:solidFill>
                <a:cs typeface="Calibri"/>
              </a:rPr>
              <a:t>theory is nonrepresentational. Its goal is to change existing realities. </a:t>
            </a:r>
            <a:endParaRPr lang="en-US" sz="3000" spc="-15" dirty="0" smtClean="0">
              <a:solidFill>
                <a:srgbClr val="2F2B20"/>
              </a:solidFill>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a:t>
            </a:r>
            <a:r>
              <a:rPr lang="en-US" sz="3600" spc="-105" dirty="0" smtClean="0"/>
              <a:t>Normative Theory</a:t>
            </a:r>
            <a:endParaRPr sz="3600"/>
          </a:p>
        </p:txBody>
      </p:sp>
      <p:sp>
        <p:nvSpPr>
          <p:cNvPr id="3" name="object 3"/>
          <p:cNvSpPr txBox="1"/>
          <p:nvPr/>
        </p:nvSpPr>
        <p:spPr>
          <a:xfrm>
            <a:off x="685800" y="1066800"/>
            <a:ext cx="7503162" cy="5577809"/>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There is another type of theory, however. It may be applied to any form of communication but is most often applied to mass communication. </a:t>
            </a:r>
            <a:endParaRPr lang="en-US" sz="3000" spc="-15" dirty="0" smtClean="0">
              <a:solidFill>
                <a:srgbClr val="2F2B20"/>
              </a:solidFill>
              <a:cs typeface="Calibri"/>
            </a:endParaRP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Its </a:t>
            </a:r>
            <a:r>
              <a:rPr lang="en-US" sz="3000" spc="-15" dirty="0" smtClean="0">
                <a:solidFill>
                  <a:srgbClr val="2F2B20"/>
                </a:solidFill>
                <a:cs typeface="Calibri"/>
              </a:rPr>
              <a:t>aim is neither the representation nor the reformation of reality. Instead, its goal is to set an ideal standard against which the operation of a given media system can be judged</a:t>
            </a:r>
            <a:r>
              <a:rPr lang="en-US" sz="3000" spc="-15" dirty="0" smtClean="0">
                <a:solidFill>
                  <a:srgbClr val="2F2B20"/>
                </a:solidFill>
                <a:cs typeface="Calibri"/>
              </a:rPr>
              <a:t>.</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A normative media theory explains how a media system should operate in order to conform to or realize a set of ideal social values.</a:t>
            </a:r>
            <a:endParaRPr lang="en-US" sz="3000" spc="-15" dirty="0" smtClean="0">
              <a:solidFill>
                <a:srgbClr val="2F2B20"/>
              </a:solidFill>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a:t>
            </a:r>
            <a:r>
              <a:rPr lang="en-US" sz="3600" spc="-105" dirty="0" smtClean="0"/>
              <a:t>Normative Theory</a:t>
            </a:r>
            <a:endParaRPr sz="3600"/>
          </a:p>
        </p:txBody>
      </p:sp>
      <p:sp>
        <p:nvSpPr>
          <p:cNvPr id="3" name="object 3"/>
          <p:cNvSpPr txBox="1"/>
          <p:nvPr/>
        </p:nvSpPr>
        <p:spPr>
          <a:xfrm>
            <a:off x="685800" y="1066800"/>
            <a:ext cx="7503162" cy="6039474"/>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As such, its ontology argues that what is known is situational (or, like interpretive theory, local</a:t>
            </a:r>
            <a:r>
              <a:rPr lang="en-US" sz="3000" spc="-15" dirty="0" smtClean="0">
                <a:solidFill>
                  <a:srgbClr val="2F2B20"/>
                </a:solidFill>
                <a:cs typeface="Calibri"/>
              </a:rPr>
              <a:t>).</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In </a:t>
            </a:r>
            <a:r>
              <a:rPr lang="en-US" sz="3000" spc="-15" dirty="0" smtClean="0">
                <a:solidFill>
                  <a:srgbClr val="2F2B20"/>
                </a:solidFill>
                <a:cs typeface="Calibri"/>
              </a:rPr>
              <a:t>other words, what is real or knowable about a media system is real or knowable only for the specific social system in which that system exists. </a:t>
            </a:r>
            <a:endParaRPr lang="en-US" sz="3000" spc="-15" dirty="0" smtClean="0">
              <a:solidFill>
                <a:srgbClr val="2F2B20"/>
              </a:solidFill>
              <a:cs typeface="Calibri"/>
            </a:endParaRP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Its </a:t>
            </a:r>
            <a:r>
              <a:rPr lang="en-US" sz="3000" spc="-15" dirty="0" smtClean="0">
                <a:solidFill>
                  <a:srgbClr val="2F2B20"/>
                </a:solidFill>
                <a:cs typeface="Calibri"/>
              </a:rPr>
              <a:t>epistemology, how knowledge is developed and advanced, is based in comparative analysis—we can only judge (and therefore understand) the worth of a given media system in comparison to the ideal espoused by the particular social system in which it operates.</a:t>
            </a:r>
          </a:p>
          <a:p>
            <a:pPr marL="241300" marR="5080" indent="-228600" algn="just">
              <a:lnSpc>
                <a:spcPct val="100099"/>
              </a:lnSpc>
              <a:spcBef>
                <a:spcPts val="95"/>
              </a:spcBef>
              <a:buClr>
                <a:srgbClr val="A9A57C"/>
              </a:buClr>
              <a:buFont typeface="Arial"/>
              <a:buChar char="•"/>
              <a:tabLst>
                <a:tab pos="241300" algn="l"/>
              </a:tabLst>
            </a:pPr>
            <a:endParaRPr lang="en-US" sz="3000" spc="-15" dirty="0" smtClean="0">
              <a:solidFill>
                <a:srgbClr val="2F2B20"/>
              </a:solidFill>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rtl="0">
              <a:lnSpc>
                <a:spcPct val="100000"/>
              </a:lnSpc>
              <a:spcBef>
                <a:spcPts val="100"/>
              </a:spcBef>
            </a:pPr>
            <a:r>
              <a:rPr lang="en-US" sz="3600" spc="-105" dirty="0" smtClean="0"/>
              <a:t> </a:t>
            </a:r>
            <a:r>
              <a:rPr lang="en-US" sz="3600" spc="-105" dirty="0" smtClean="0"/>
              <a:t>Normative Theory</a:t>
            </a:r>
            <a:endParaRPr sz="3600"/>
          </a:p>
        </p:txBody>
      </p:sp>
      <p:sp>
        <p:nvSpPr>
          <p:cNvPr id="3" name="object 3"/>
          <p:cNvSpPr txBox="1"/>
          <p:nvPr/>
        </p:nvSpPr>
        <p:spPr>
          <a:xfrm>
            <a:off x="685800" y="1066800"/>
            <a:ext cx="7503162" cy="5103320"/>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Finally, normative theory’s axiology is, by definition, value-laden. </a:t>
            </a:r>
            <a:endParaRPr lang="en-US" sz="3000" spc="-15" dirty="0" smtClean="0">
              <a:solidFill>
                <a:srgbClr val="2F2B20"/>
              </a:solidFill>
              <a:cs typeface="Calibri"/>
            </a:endParaRP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Study </a:t>
            </a:r>
            <a:r>
              <a:rPr lang="en-US" sz="3000" spc="-15" dirty="0" smtClean="0">
                <a:solidFill>
                  <a:srgbClr val="2F2B20"/>
                </a:solidFill>
                <a:cs typeface="Calibri"/>
              </a:rPr>
              <a:t>of a media system or parts of a media system is undertaken in the explicit belief that there is an ideal mode of operation based in the values of the social system. </a:t>
            </a:r>
          </a:p>
          <a:p>
            <a:pPr marL="241300" marR="5080" indent="-228600" algn="just">
              <a:lnSpc>
                <a:spcPct val="100099"/>
              </a:lnSpc>
              <a:spcBef>
                <a:spcPts val="95"/>
              </a:spcBef>
              <a:buClr>
                <a:srgbClr val="A9A57C"/>
              </a:buClr>
              <a:buFont typeface="Arial"/>
              <a:buChar char="•"/>
              <a:tabLst>
                <a:tab pos="241300" algn="l"/>
              </a:tabLst>
            </a:pPr>
            <a:r>
              <a:rPr lang="en-US" sz="3000" spc="-15" dirty="0" smtClean="0">
                <a:solidFill>
                  <a:srgbClr val="2F2B20"/>
                </a:solidFill>
                <a:cs typeface="Calibri"/>
              </a:rPr>
              <a:t>Theorists </a:t>
            </a:r>
            <a:r>
              <a:rPr lang="en-US" sz="3000" spc="-15" dirty="0" smtClean="0">
                <a:solidFill>
                  <a:srgbClr val="2F2B20"/>
                </a:solidFill>
                <a:cs typeface="Calibri"/>
              </a:rPr>
              <a:t>interested in the press’s role in a democracy would most likely employ normative theory, as would those examining the operation of the media in an Islamic republic or an authoritarian state. </a:t>
            </a:r>
            <a:endParaRPr lang="en-US" sz="3000" spc="-15" dirty="0" smtClean="0">
              <a:solidFill>
                <a:srgbClr val="2F2B20"/>
              </a:solidFill>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1120820"/>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Categories of Mass Communication Theory</a:t>
            </a:r>
            <a:endParaRPr sz="3600"/>
          </a:p>
        </p:txBody>
      </p:sp>
      <p:sp>
        <p:nvSpPr>
          <p:cNvPr id="3" name="object 3"/>
          <p:cNvSpPr txBox="1"/>
          <p:nvPr/>
        </p:nvSpPr>
        <p:spPr>
          <a:xfrm>
            <a:off x="650238" y="1543811"/>
            <a:ext cx="7503162" cy="4975080"/>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Scholars have identified four major categories of communication theory</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(1) </a:t>
            </a:r>
            <a:r>
              <a:rPr lang="en-US" sz="3200" spc="-15" dirty="0" err="1" smtClean="0">
                <a:solidFill>
                  <a:srgbClr val="2F2B20"/>
                </a:solidFill>
                <a:cs typeface="Calibri"/>
              </a:rPr>
              <a:t>postpositivism</a:t>
            </a:r>
            <a:r>
              <a:rPr lang="en-US" sz="3200" spc="-15" dirty="0" smtClean="0">
                <a:solidFill>
                  <a:srgbClr val="2F2B20"/>
                </a:solidFill>
                <a:cs typeface="Calibri"/>
              </a:rPr>
              <a:t>,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(2) hermeneutic theory,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(3) critical theory, and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(4) normative theory—and although they “share a commitment to an increased understanding of social and communicative life and a value for high-quality scholarship” (Miller, 2005, p. 32), they differ in </a:t>
            </a:r>
            <a:endParaRPr sz="32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1120820"/>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Categories of Mass Communication Theory</a:t>
            </a:r>
            <a:endParaRPr sz="3600"/>
          </a:p>
        </p:txBody>
      </p:sp>
      <p:sp>
        <p:nvSpPr>
          <p:cNvPr id="3" name="object 3"/>
          <p:cNvSpPr txBox="1"/>
          <p:nvPr/>
        </p:nvSpPr>
        <p:spPr>
          <a:xfrm>
            <a:off x="650238" y="1543811"/>
            <a:ext cx="7503162" cy="3990195"/>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Their goals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Their view of the nature of reality, what is knowable—their ontology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Their view of how knowledge is created and expanded—their epistemology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Their view of the proper role of values in research and theory building—their axiology </a:t>
            </a:r>
            <a:endParaRPr sz="32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Post Positivism</a:t>
            </a:r>
            <a:endParaRPr sz="3600"/>
          </a:p>
        </p:txBody>
      </p:sp>
      <p:sp>
        <p:nvSpPr>
          <p:cNvPr id="3" name="object 3"/>
          <p:cNvSpPr txBox="1"/>
          <p:nvPr/>
        </p:nvSpPr>
        <p:spPr>
          <a:xfrm>
            <a:off x="650238" y="1543811"/>
            <a:ext cx="7503162" cy="4936608"/>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When communication researchers first wanted to systematically study the social world, they turned to the physical sciences for their model.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Those in the physical sciences (physics, chemistry, astronomy, and so on) believed in positivism, the idea that knowledge could be gained only through empirical, observable, measurable phenomena examined through the scientific method. </a:t>
            </a:r>
            <a:endParaRPr sz="32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Post Positivism</a:t>
            </a:r>
            <a:endParaRPr sz="3600"/>
          </a:p>
        </p:txBody>
      </p:sp>
      <p:sp>
        <p:nvSpPr>
          <p:cNvPr id="3" name="object 3"/>
          <p:cNvSpPr txBox="1"/>
          <p:nvPr/>
        </p:nvSpPr>
        <p:spPr>
          <a:xfrm>
            <a:off x="650238" y="1543811"/>
            <a:ext cx="7503162" cy="4469813"/>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People are not beakers of water.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As a result, social scientists committed to the scientific method practice </a:t>
            </a:r>
            <a:r>
              <a:rPr lang="en-US" sz="3200" spc="-15" dirty="0" err="1" smtClean="0">
                <a:solidFill>
                  <a:srgbClr val="2F2B20"/>
                </a:solidFill>
                <a:cs typeface="Calibri"/>
              </a:rPr>
              <a:t>postpositivist</a:t>
            </a:r>
            <a:r>
              <a:rPr lang="en-US" sz="3200" spc="-15" dirty="0" smtClean="0">
                <a:solidFill>
                  <a:srgbClr val="2F2B20"/>
                </a:solidFill>
                <a:cs typeface="Calibri"/>
              </a:rPr>
              <a:t> theory.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This theory is based on empirical observation guided by the scientific method, but it recognizes that humans and human behavior are not as constant as elements of the physical world. </a:t>
            </a:r>
            <a:endParaRPr sz="32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Post Positivism</a:t>
            </a:r>
            <a:endParaRPr sz="3600"/>
          </a:p>
        </p:txBody>
      </p:sp>
      <p:sp>
        <p:nvSpPr>
          <p:cNvPr id="3" name="object 3"/>
          <p:cNvSpPr txBox="1"/>
          <p:nvPr/>
        </p:nvSpPr>
        <p:spPr>
          <a:xfrm>
            <a:off x="685800" y="1066800"/>
            <a:ext cx="7503162" cy="5441874"/>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The goals of </a:t>
            </a:r>
            <a:r>
              <a:rPr lang="en-US" sz="3200" spc="-15" dirty="0" err="1" smtClean="0">
                <a:solidFill>
                  <a:srgbClr val="2F2B20"/>
                </a:solidFill>
                <a:cs typeface="Calibri"/>
              </a:rPr>
              <a:t>postpositivist</a:t>
            </a:r>
            <a:r>
              <a:rPr lang="en-US" sz="3200" spc="-15" dirty="0" smtClean="0">
                <a:solidFill>
                  <a:srgbClr val="2F2B20"/>
                </a:solidFill>
                <a:cs typeface="Calibri"/>
              </a:rPr>
              <a:t> theory are explanation, prediction, and control (and in this you can see the connection between this kind of social science and the physical sciences).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For example, researchers who want to explain the operation of political advertising, predict which commercials will be most effective, and control the voting behavior of targeted citizens would, of necessity, rely on </a:t>
            </a:r>
            <a:r>
              <a:rPr lang="en-US" sz="3200" spc="-15" dirty="0" err="1" smtClean="0">
                <a:solidFill>
                  <a:srgbClr val="2F2B20"/>
                </a:solidFill>
                <a:cs typeface="Calibri"/>
              </a:rPr>
              <a:t>postpositivist</a:t>
            </a:r>
            <a:r>
              <a:rPr lang="en-US" sz="3200" spc="-15" dirty="0" smtClean="0">
                <a:solidFill>
                  <a:srgbClr val="2F2B20"/>
                </a:solidFill>
                <a:cs typeface="Calibri"/>
              </a:rPr>
              <a:t> theory.</a:t>
            </a:r>
            <a:endParaRPr sz="32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Post Positivism</a:t>
            </a:r>
            <a:endParaRPr sz="3600"/>
          </a:p>
        </p:txBody>
      </p:sp>
      <p:sp>
        <p:nvSpPr>
          <p:cNvPr id="3" name="object 3"/>
          <p:cNvSpPr txBox="1"/>
          <p:nvPr/>
        </p:nvSpPr>
        <p:spPr>
          <a:xfrm>
            <a:off x="685800" y="1066800"/>
            <a:ext cx="7503162" cy="4949432"/>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Its ontology accepts that the world, even the social world, exists apart from our perceptions of it; human behavior is sufficiently predictable to be studied systematically. </a:t>
            </a:r>
          </a:p>
          <a:p>
            <a:pPr marL="241300" marR="5080" indent="-228600" algn="just">
              <a:lnSpc>
                <a:spcPct val="100099"/>
              </a:lnSpc>
              <a:spcBef>
                <a:spcPts val="95"/>
              </a:spcBef>
              <a:buClr>
                <a:srgbClr val="A9A57C"/>
              </a:buClr>
              <a:buFont typeface="Arial"/>
              <a:buChar char="•"/>
              <a:tabLst>
                <a:tab pos="241300" algn="l"/>
              </a:tabLst>
            </a:pPr>
            <a:r>
              <a:rPr lang="en-US" sz="3200" dirty="0" smtClean="0">
                <a:cs typeface="Calibri"/>
              </a:rPr>
              <a:t>Its epistemology argues that knowledge is advanced through the systematic, logical search for regularities and causal relationships employing the scientific method. </a:t>
            </a:r>
            <a:endParaRPr sz="320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70217"/>
            <a:ext cx="7193915" cy="566822"/>
          </a:xfrm>
          <a:prstGeom prst="rect">
            <a:avLst/>
          </a:prstGeom>
        </p:spPr>
        <p:txBody>
          <a:bodyPr vert="horz" wrap="square" lIns="0" tIns="12700" rIns="0" bIns="0" rtlCol="0">
            <a:spAutoFit/>
          </a:bodyPr>
          <a:lstStyle/>
          <a:p>
            <a:pPr marL="12700" algn="ctr">
              <a:lnSpc>
                <a:spcPct val="100000"/>
              </a:lnSpc>
              <a:spcBef>
                <a:spcPts val="100"/>
              </a:spcBef>
            </a:pPr>
            <a:r>
              <a:rPr lang="en-US" sz="3600" spc="-105" dirty="0" smtClean="0"/>
              <a:t>Post Positivism</a:t>
            </a:r>
            <a:endParaRPr sz="3600"/>
          </a:p>
        </p:txBody>
      </p:sp>
      <p:sp>
        <p:nvSpPr>
          <p:cNvPr id="3" name="object 3"/>
          <p:cNvSpPr txBox="1"/>
          <p:nvPr/>
        </p:nvSpPr>
        <p:spPr>
          <a:xfrm>
            <a:off x="685800" y="1066800"/>
            <a:ext cx="7503162" cy="3459280"/>
          </a:xfrm>
          <a:prstGeom prst="rect">
            <a:avLst/>
          </a:prstGeom>
        </p:spPr>
        <p:txBody>
          <a:bodyPr vert="horz" wrap="square" lIns="0" tIns="12065" rIns="0" bIns="0" rtlCol="0">
            <a:spAutoFit/>
          </a:bodyPr>
          <a:lstStyle/>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 Advances come when there is </a:t>
            </a:r>
            <a:r>
              <a:rPr lang="en-US" sz="3200" spc="-15" dirty="0" err="1" smtClean="0">
                <a:solidFill>
                  <a:srgbClr val="2F2B20"/>
                </a:solidFill>
                <a:cs typeface="Calibri"/>
              </a:rPr>
              <a:t>intersubjective</a:t>
            </a:r>
            <a:r>
              <a:rPr lang="en-US" sz="3200" spc="-15" dirty="0" smtClean="0">
                <a:solidFill>
                  <a:srgbClr val="2F2B20"/>
                </a:solidFill>
                <a:cs typeface="Calibri"/>
              </a:rPr>
              <a:t> agreement among scientists studying a given phenomenon. </a:t>
            </a:r>
          </a:p>
          <a:p>
            <a:pPr marL="241300" marR="5080" indent="-228600" algn="just">
              <a:lnSpc>
                <a:spcPct val="100099"/>
              </a:lnSpc>
              <a:spcBef>
                <a:spcPts val="95"/>
              </a:spcBef>
              <a:buClr>
                <a:srgbClr val="A9A57C"/>
              </a:buClr>
              <a:buFont typeface="Arial"/>
              <a:buChar char="•"/>
              <a:tabLst>
                <a:tab pos="241300" algn="l"/>
              </a:tabLst>
            </a:pPr>
            <a:r>
              <a:rPr lang="en-US" sz="3200" spc="-15" dirty="0" smtClean="0">
                <a:solidFill>
                  <a:srgbClr val="2F2B20"/>
                </a:solidFill>
                <a:cs typeface="Calibri"/>
              </a:rPr>
              <a:t>That is, </a:t>
            </a:r>
            <a:r>
              <a:rPr lang="en-US" sz="3200" spc="-15" dirty="0" err="1" smtClean="0">
                <a:solidFill>
                  <a:srgbClr val="2F2B20"/>
                </a:solidFill>
                <a:cs typeface="Calibri"/>
              </a:rPr>
              <a:t>postpositivists</a:t>
            </a:r>
            <a:r>
              <a:rPr lang="en-US" sz="3200" spc="-15" dirty="0" smtClean="0">
                <a:solidFill>
                  <a:srgbClr val="2F2B20"/>
                </a:solidFill>
                <a:cs typeface="Calibri"/>
              </a:rPr>
              <a:t> find confidence “in the community of social researchers,” not “in any individual social scientist” (</a:t>
            </a:r>
            <a:r>
              <a:rPr lang="en-US" sz="3200" spc="-15" dirty="0" err="1" smtClean="0">
                <a:solidFill>
                  <a:srgbClr val="2F2B20"/>
                </a:solidFill>
                <a:cs typeface="Calibri"/>
              </a:rPr>
              <a:t>Schutt</a:t>
            </a:r>
            <a:r>
              <a:rPr lang="en-US" sz="3200" spc="-15" dirty="0" smtClean="0">
                <a:solidFill>
                  <a:srgbClr val="2F2B20"/>
                </a:solidFill>
                <a:cs typeface="Calibri"/>
              </a:rPr>
              <a:t>, 2009, p. 89). </a:t>
            </a:r>
            <a:endParaRPr sz="32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TotalTime>
  <Words>1865</Words>
  <Application>Microsoft Office PowerPoint</Application>
  <PresentationFormat>On-screen Show (4:3)</PresentationFormat>
  <Paragraphs>97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Mass Communication Theory</vt:lpstr>
      <vt:lpstr>Categories of Mass Communication Theory</vt:lpstr>
      <vt:lpstr>Categories of Mass Communication Theory</vt:lpstr>
      <vt:lpstr>Post Positivism</vt:lpstr>
      <vt:lpstr>Post Positivism</vt:lpstr>
      <vt:lpstr>Post Positivism</vt:lpstr>
      <vt:lpstr>Post Positivism</vt:lpstr>
      <vt:lpstr>Post Positivism</vt:lpstr>
      <vt:lpstr>Post Positivism</vt:lpstr>
      <vt:lpstr> Hermeneutic theory </vt:lpstr>
      <vt:lpstr> Hermeneutic theory </vt:lpstr>
      <vt:lpstr> Hermeneutic theory </vt:lpstr>
      <vt:lpstr> Hermeneutic theory </vt:lpstr>
      <vt:lpstr> Hermeneutic theory </vt:lpstr>
      <vt:lpstr> Hermeneutic theory </vt:lpstr>
      <vt:lpstr> Hermeneutic theory </vt:lpstr>
      <vt:lpstr> Critical Theory</vt:lpstr>
      <vt:lpstr> Critical Theory</vt:lpstr>
      <vt:lpstr> Critical Theory</vt:lpstr>
      <vt:lpstr> Critical Theory</vt:lpstr>
      <vt:lpstr> Critical Theory</vt:lpstr>
      <vt:lpstr> Normative Theory</vt:lpstr>
      <vt:lpstr> Normative Theory</vt:lpstr>
      <vt:lpstr> Normative Theory</vt:lpstr>
      <vt:lpstr> Normative Theory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Discourse analysis2017a</dc:title>
  <dc:creator>Sehrish Mushtaq</dc:creator>
  <cp:lastModifiedBy>HP</cp:lastModifiedBy>
  <cp:revision>49</cp:revision>
  <dcterms:created xsi:type="dcterms:W3CDTF">2020-06-28T19:45:55Z</dcterms:created>
  <dcterms:modified xsi:type="dcterms:W3CDTF">2020-09-18T20:05:19Z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2017-02-14T00:00:00Z</vt:filetime>
  </property>
  <property fmtid="{D5CDD505-2E9C-101B-9397-08002B2CF9AE}" pid="3" name="Creator">
    <vt:lpwstr>PowerPoint</vt:lpwstr>
  </property>
  <property fmtid="{D5CDD505-2E9C-101B-9397-08002B2CF9AE}" pid="4" name="LastSaved">
    <vt:filetime>2020-06-28T00:00:00Z</vt:filetime>
  </property>
</Properties>
</file>